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comment1.xml" ContentType="application/vnd.openxmlformats-officedocument.presentationml.comment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handoutMasterIdLst>
    <p:handoutMasterId r:id="rId18"/>
  </p:handoutMasterIdLst>
  <p:sldIdLst>
    <p:sldId id="256" r:id="rId2"/>
    <p:sldId id="257" r:id="rId3"/>
    <p:sldId id="274" r:id="rId4"/>
    <p:sldId id="258" r:id="rId5"/>
    <p:sldId id="259" r:id="rId6"/>
    <p:sldId id="275" r:id="rId7"/>
    <p:sldId id="260" r:id="rId8"/>
    <p:sldId id="262" r:id="rId9"/>
    <p:sldId id="261" r:id="rId10"/>
    <p:sldId id="268" r:id="rId11"/>
    <p:sldId id="270" r:id="rId12"/>
    <p:sldId id="263" r:id="rId13"/>
    <p:sldId id="269" r:id="rId14"/>
    <p:sldId id="272" r:id="rId15"/>
    <p:sldId id="273"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rry Ruff" initials="JR" lastIdx="2" clrIdx="0"/>
  <p:cmAuthor id="2" name="Brian Singer-Towns" initials="BS" lastIdx="7" clrIdx="1">
    <p:extLst>
      <p:ext uri="{19B8F6BF-5375-455C-9EA6-DF929625EA0E}">
        <p15:presenceInfo xmlns:p15="http://schemas.microsoft.com/office/powerpoint/2012/main" userId="S::btowns@smp.org::7259c008-5664-4d8b-97e4-93a4b61f415a" providerId="AD"/>
      </p:ext>
    </p:extLst>
  </p:cmAuthor>
  <p:cmAuthor id="3" name="Brooke Saron" initials="BS" lastIdx="1" clrIdx="2">
    <p:extLst>
      <p:ext uri="{19B8F6BF-5375-455C-9EA6-DF929625EA0E}">
        <p15:presenceInfo xmlns:p15="http://schemas.microsoft.com/office/powerpoint/2012/main" userId="S::bsaron@smp.org::514a032d-1aac-4ed1-9878-3ed7bd3ee233" providerId="AD"/>
      </p:ext>
    </p:extLst>
  </p:cmAuthor>
  <p:cmAuthor id="4" name="Becky Gochanour" initials="BG" lastIdx="1" clrIdx="3">
    <p:extLst>
      <p:ext uri="{19B8F6BF-5375-455C-9EA6-DF929625EA0E}">
        <p15:presenceInfo xmlns:p15="http://schemas.microsoft.com/office/powerpoint/2012/main" userId="S::rgochanour@smp.org::afafe086-c5d7-459e-82a8-30ca103da5c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54" autoAdjust="0"/>
    <p:restoredTop sz="87619" autoAdjust="0"/>
  </p:normalViewPr>
  <p:slideViewPr>
    <p:cSldViewPr>
      <p:cViewPr varScale="1">
        <p:scale>
          <a:sx n="93" d="100"/>
          <a:sy n="93" d="100"/>
        </p:scale>
        <p:origin x="468" y="72"/>
      </p:cViewPr>
      <p:guideLst>
        <p:guide orient="horz" pos="2160"/>
        <p:guide pos="2880"/>
      </p:guideLst>
    </p:cSldViewPr>
  </p:slideViewPr>
  <p:notesTextViewPr>
    <p:cViewPr>
      <p:scale>
        <a:sx n="100" d="100"/>
        <a:sy n="100" d="100"/>
      </p:scale>
      <p:origin x="0" y="0"/>
    </p:cViewPr>
  </p:notesTextViewPr>
  <p:notesViewPr>
    <p:cSldViewPr>
      <p:cViewPr varScale="1">
        <p:scale>
          <a:sx n="99" d="100"/>
          <a:sy n="99" d="100"/>
        </p:scale>
        <p:origin x="427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4" dt="2020-12-04T12:57:41.409" idx="1">
    <p:pos x="2793" y="2638"/>
    <p:text>Brooke: Should you add Scripture cite here?</p:text>
    <p:extLst>
      <p:ext uri="{C676402C-5697-4E1C-873F-D02D1690AC5C}">
        <p15:threadingInfo xmlns:p15="http://schemas.microsoft.com/office/powerpoint/2012/main" timeZoneBias="36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F9FBF35-D604-3247-8F14-DE363E84DD2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90BEA1E-A0E4-FD41-8A9E-D239540D603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39140DC-7307-6940-9821-3E5B4D608C07}" type="datetimeFigureOut">
              <a:rPr lang="en-US" smtClean="0"/>
              <a:t>12/4/2020</a:t>
            </a:fld>
            <a:endParaRPr lang="en-US" dirty="0"/>
          </a:p>
        </p:txBody>
      </p:sp>
      <p:sp>
        <p:nvSpPr>
          <p:cNvPr id="4" name="Footer Placeholder 3">
            <a:extLst>
              <a:ext uri="{FF2B5EF4-FFF2-40B4-BE49-F238E27FC236}">
                <a16:creationId xmlns:a16="http://schemas.microsoft.com/office/drawing/2014/main" id="{B84587AD-72B8-FF46-BD55-5DBD92BD240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04CC678F-4AEF-0F48-AD90-578991B1F17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ABF54C-42E7-B544-A99D-9691AF2E1856}" type="slidenum">
              <a:rPr lang="en-US" smtClean="0"/>
              <a:t>‹#›</a:t>
            </a:fld>
            <a:endParaRPr lang="en-US" dirty="0"/>
          </a:p>
        </p:txBody>
      </p:sp>
    </p:spTree>
    <p:extLst>
      <p:ext uri="{BB962C8B-B14F-4D97-AF65-F5344CB8AC3E}">
        <p14:creationId xmlns:p14="http://schemas.microsoft.com/office/powerpoint/2010/main" val="4210207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728F2B-10A1-42D5-914E-F298A7E39417}" type="datetimeFigureOut">
              <a:rPr lang="en-US" smtClean="0"/>
              <a:pPr/>
              <a:t>12/4/2020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0DC229-7167-44B8-9A48-0708C090EF13}" type="slidenum">
              <a:rPr lang="en-US" smtClean="0"/>
              <a:pPr/>
              <a:t>‹#›</a:t>
            </a:fld>
            <a:endParaRPr lang="en-US" dirty="0"/>
          </a:p>
        </p:txBody>
      </p:sp>
    </p:spTree>
    <p:extLst>
      <p:ext uri="{BB962C8B-B14F-4D97-AF65-F5344CB8AC3E}">
        <p14:creationId xmlns:p14="http://schemas.microsoft.com/office/powerpoint/2010/main" val="520057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a:t>
            </a:fld>
            <a:endParaRPr lang="en-US" dirty="0"/>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Have the students discuss this question as a class, in pairs, or in small groups. This questions also appears on page 370 of the student book.</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10</a:t>
            </a:fld>
            <a:endParaRPr lang="en-US" dirty="0"/>
          </a:p>
        </p:txBody>
      </p:sp>
    </p:spTree>
    <p:extLst>
      <p:ext uri="{BB962C8B-B14F-4D97-AF65-F5344CB8AC3E}">
        <p14:creationId xmlns:p14="http://schemas.microsoft.com/office/powerpoint/2010/main" val="27976115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Antonio Guillem / 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11</a:t>
            </a:fld>
            <a:endParaRPr lang="en-US" dirty="0"/>
          </a:p>
        </p:txBody>
      </p:sp>
    </p:spTree>
    <p:extLst>
      <p:ext uri="{BB962C8B-B14F-4D97-AF65-F5344CB8AC3E}">
        <p14:creationId xmlns:p14="http://schemas.microsoft.com/office/powerpoint/2010/main" val="20666407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Andrey_Popov/Shutterstock.com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i="1" dirty="0"/>
              <a:t>Notes:</a:t>
            </a:r>
            <a:r>
              <a:rPr lang="en-US" dirty="0"/>
              <a:t> Ask the students what might be some specific types of suffering people experience when they hang on to past hurts.</a:t>
            </a:r>
          </a:p>
          <a:p>
            <a:pPr marL="171450" indent="-171450">
              <a:buFont typeface="Arial" panose="020B0604020202020204" pitchFamily="34" charset="0"/>
              <a:buChar char="•"/>
            </a:pPr>
            <a:r>
              <a:rPr lang="en-US" dirty="0"/>
              <a:t>Physical: stomachaches, headaches, high blood pressure, chronic pain</a:t>
            </a:r>
          </a:p>
          <a:p>
            <a:pPr marL="171450" indent="-171450">
              <a:buFont typeface="Arial" panose="020B0604020202020204" pitchFamily="34" charset="0"/>
              <a:buChar char="•"/>
            </a:pPr>
            <a:r>
              <a:rPr lang="en-US" dirty="0"/>
              <a:t>Psychological: depression, anxiety, higher risk of alcohol and substance abuse</a:t>
            </a:r>
          </a:p>
          <a:p>
            <a:pPr marL="171450" indent="-171450">
              <a:buFont typeface="Arial" panose="020B0604020202020204" pitchFamily="34" charset="0"/>
              <a:buChar char="•"/>
            </a:pPr>
            <a:r>
              <a:rPr lang="en-US" dirty="0"/>
              <a:t>Spiritual: alienation from God, disconnection from others, loss of hope, struggle to love yourself</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12</a:t>
            </a:fld>
            <a:endParaRPr lang="en-US" dirty="0"/>
          </a:p>
        </p:txBody>
      </p:sp>
    </p:spTree>
    <p:extLst>
      <p:ext uri="{BB962C8B-B14F-4D97-AF65-F5344CB8AC3E}">
        <p14:creationId xmlns:p14="http://schemas.microsoft.com/office/powerpoint/2010/main" val="19578613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fizkes/Shutterstock.com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i="1" dirty="0"/>
              <a:t>Notes</a:t>
            </a:r>
            <a:r>
              <a:rPr lang="en-US" dirty="0"/>
              <a:t>:  This slide is formatted so that the bullet points appear after a second click. Begin by asking the students for ideas on how to move forward after someone has sinned against you. How do you find the strength to forgive and reconcile? After the students have finished with their ideas, click to show the bullet points on the slide and invite the students to compare and contrast their ideas with those on the slide. The suggestions are listed with further explanations on page 375 of the student book.</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13</a:t>
            </a:fld>
            <a:endParaRPr lang="en-US" dirty="0"/>
          </a:p>
        </p:txBody>
      </p:sp>
    </p:spTree>
    <p:extLst>
      <p:ext uri="{BB962C8B-B14F-4D97-AF65-F5344CB8AC3E}">
        <p14:creationId xmlns:p14="http://schemas.microsoft.com/office/powerpoint/2010/main" val="19859272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Have the students discuss this question as a class, in pairs, or in small groups. This question also appears on page 375 of the student book.</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14</a:t>
            </a:fld>
            <a:endParaRPr lang="en-US" dirty="0"/>
          </a:p>
        </p:txBody>
      </p:sp>
    </p:spTree>
    <p:extLst>
      <p:ext uri="{BB962C8B-B14F-4D97-AF65-F5344CB8AC3E}">
        <p14:creationId xmlns:p14="http://schemas.microsoft.com/office/powerpoint/2010/main" val="32394813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timmossholder/unsplash.com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Invite the students to reflect on this question, silently, in writing, or through class discussion. You might encourage them to go deeper with questions like these: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What is the most hurtful thing someone can do to another person (outside the obvious choice of physical violence).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What is the easiest offense to forgive another person for?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What are the hardest offensives to forgive?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Why is it hard to forgive these things?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What is the worst thing someone has done to you that you have forgiven?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2</a:t>
            </a:fld>
            <a:endParaRPr lang="en-US" dirty="0"/>
          </a:p>
        </p:txBody>
      </p:sp>
    </p:spTree>
    <p:extLst>
      <p:ext uri="{BB962C8B-B14F-4D97-AF65-F5344CB8AC3E}">
        <p14:creationId xmlns:p14="http://schemas.microsoft.com/office/powerpoint/2010/main" val="2356326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Antonio Guillem / Shutterstock.com</a:t>
            </a:r>
            <a:r>
              <a:rPr lang="en-US" dirty="0"/>
              <a:t> </a:t>
            </a:r>
            <a:endParaRPr lang="en-US" sz="1200" dirty="0">
              <a:solidFill>
                <a:schemeClr val="bg1">
                  <a:lumMod val="65000"/>
                </a:schemeClr>
              </a:solidFill>
            </a:endParaRPr>
          </a:p>
        </p:txBody>
      </p:sp>
      <p:sp>
        <p:nvSpPr>
          <p:cNvPr id="4" name="Slide Number Placeholder 3"/>
          <p:cNvSpPr>
            <a:spLocks noGrp="1"/>
          </p:cNvSpPr>
          <p:nvPr>
            <p:ph type="sldNum" sz="quarter" idx="5"/>
          </p:nvPr>
        </p:nvSpPr>
        <p:spPr/>
        <p:txBody>
          <a:bodyPr/>
          <a:lstStyle/>
          <a:p>
            <a:fld id="{720DC229-7167-44B8-9A48-0708C090EF13}" type="slidenum">
              <a:rPr lang="en-US" smtClean="0"/>
              <a:pPr/>
              <a:t>3</a:t>
            </a:fld>
            <a:endParaRPr lang="en-US" dirty="0"/>
          </a:p>
        </p:txBody>
      </p:sp>
    </p:spTree>
    <p:extLst>
      <p:ext uri="{BB962C8B-B14F-4D97-AF65-F5344CB8AC3E}">
        <p14:creationId xmlns:p14="http://schemas.microsoft.com/office/powerpoint/2010/main" val="1473503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Zvonimir Atletic / 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a:t>
            </a:r>
            <a:r>
              <a:rPr lang="en-US" sz="1200" i="0" dirty="0">
                <a:solidFill>
                  <a:schemeClr val="bg1">
                    <a:lumMod val="65000"/>
                  </a:schemeClr>
                </a:solidFill>
              </a:rPr>
              <a:t>: Consider having a student read Psalm 51 aloud to the class. Ask the students if they know what King David might be asking forgiveness for. </a:t>
            </a:r>
            <a:r>
              <a:rPr lang="en-US" sz="1200" i="1" dirty="0">
                <a:solidFill>
                  <a:schemeClr val="bg1">
                    <a:lumMod val="65000"/>
                  </a:schemeClr>
                </a:solidFill>
              </a:rPr>
              <a:t>(most likely his adultery with Bathsheba and having her husband killed in battle)</a:t>
            </a:r>
          </a:p>
        </p:txBody>
      </p:sp>
      <p:sp>
        <p:nvSpPr>
          <p:cNvPr id="4" name="Slide Number Placeholder 3"/>
          <p:cNvSpPr>
            <a:spLocks noGrp="1"/>
          </p:cNvSpPr>
          <p:nvPr>
            <p:ph type="sldNum" sz="quarter" idx="10"/>
          </p:nvPr>
        </p:nvSpPr>
        <p:spPr/>
        <p:txBody>
          <a:bodyPr/>
          <a:lstStyle/>
          <a:p>
            <a:fld id="{720DC229-7167-44B8-9A48-0708C090EF13}" type="slidenum">
              <a:rPr lang="en-US" smtClean="0"/>
              <a:pPr/>
              <a:t>4</a:t>
            </a:fld>
            <a:endParaRPr lang="en-US" dirty="0"/>
          </a:p>
        </p:txBody>
      </p:sp>
    </p:spTree>
    <p:extLst>
      <p:ext uri="{BB962C8B-B14F-4D97-AF65-F5344CB8AC3E}">
        <p14:creationId xmlns:p14="http://schemas.microsoft.com/office/powerpoint/2010/main" val="39682706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Anneka/Shutterstock.com</a:t>
            </a:r>
            <a:br>
              <a:rPr lang="en-US" sz="1200" b="0" i="0" u="none" strike="noStrike" kern="1200" dirty="0">
                <a:solidFill>
                  <a:schemeClr val="tx1"/>
                </a:solidFill>
                <a:effectLst/>
                <a:latin typeface="+mn-lt"/>
                <a:ea typeface="+mn-ea"/>
                <a:cs typeface="+mn-cs"/>
              </a:rPr>
            </a:br>
            <a:r>
              <a:rPr lang="en-US" dirty="0"/>
              <a:t> </a:t>
            </a: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The students should be familiar with the Parable of the Prodigal Son. If not, you may wish to have them read and discuss the parable in class. Some scholars suggest the parable should be called “The Parable of the Forgiving Father.” Ask the students if they think this makes sense and, if so, why.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solidFill>
                  <a:schemeClr val="bg1">
                    <a:lumMod val="65000"/>
                  </a:schemeClr>
                </a:solidFill>
              </a:rPr>
              <a:t>Also, point out that Jesus did not only preach forgiveness but also practiced it. Ask the students for examples of when Jesus showed his forgiveness and compassion. Some possible answers: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forgiving the woman caught in adultery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asking God to forgive the soldiers who tortured and killed him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after his Resurrection, showing forgiveness to Peter, who betrayed him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5</a:t>
            </a:fld>
            <a:endParaRPr lang="en-US" dirty="0"/>
          </a:p>
        </p:txBody>
      </p:sp>
    </p:spTree>
    <p:extLst>
      <p:ext uri="{BB962C8B-B14F-4D97-AF65-F5344CB8AC3E}">
        <p14:creationId xmlns:p14="http://schemas.microsoft.com/office/powerpoint/2010/main" val="17944512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Anneka/Shutterstock.com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Have the students find and read the Parable of the Unforgiving Servant. Ask them to interpret it and explain its symbolic, spiritual meaning. Be sure they understand that we are like the first servant. By forgiving us in the Sacrament of Baptism and the Sacrament of Penance and Reconciliation, God has erased the huge spiritual debt caused by our sin. How can we then not be merciful and forgive those who have sinned against us?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6</a:t>
            </a:fld>
            <a:endParaRPr lang="en-US" dirty="0"/>
          </a:p>
        </p:txBody>
      </p:sp>
    </p:spTree>
    <p:extLst>
      <p:ext uri="{BB962C8B-B14F-4D97-AF65-F5344CB8AC3E}">
        <p14:creationId xmlns:p14="http://schemas.microsoft.com/office/powerpoint/2010/main" val="30923031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Have the students discuss this question as a class, in pairs, or in small groups. </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7</a:t>
            </a:fld>
            <a:endParaRPr lang="en-US" dirty="0"/>
          </a:p>
        </p:txBody>
      </p:sp>
    </p:spTree>
    <p:extLst>
      <p:ext uri="{BB962C8B-B14F-4D97-AF65-F5344CB8AC3E}">
        <p14:creationId xmlns:p14="http://schemas.microsoft.com/office/powerpoint/2010/main" val="11504870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Paolo Paradiso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i="1" dirty="0"/>
              <a:t>Notes:</a:t>
            </a:r>
            <a:r>
              <a:rPr lang="en-US" dirty="0"/>
              <a:t> Be sure the students understand that the Sacrament of Penance and Reconciliation is for all sins, venial and mortal. With mortal sin, receiving the sacrament is the only sure way of reconciliation with God and with the Church.</a:t>
            </a:r>
          </a:p>
          <a:p>
            <a:endParaRPr lang="en-US" dirty="0"/>
          </a:p>
          <a:p>
            <a:r>
              <a:rPr lang="en-US" dirty="0"/>
              <a:t>You might also wish to discuss with the students the question, “Why do I have to confess my sins to a priest?” The student book suggests two answers, on page 368:</a:t>
            </a:r>
          </a:p>
          <a:p>
            <a:pPr marL="228600" indent="-228600">
              <a:buFont typeface="+mj-lt"/>
              <a:buAutoNum type="arabicPeriod"/>
            </a:pPr>
            <a:r>
              <a:rPr lang="en-US" dirty="0"/>
              <a:t>The priest is the visible sign of the presence of Christ himself. Christ shares the power to forgive sins with the bishops of the Church who share that power with the priests of the diocese.</a:t>
            </a:r>
          </a:p>
          <a:p>
            <a:pPr marL="228600" indent="-228600">
              <a:buFont typeface="+mj-lt"/>
              <a:buAutoNum type="arabicPeriod"/>
            </a:pPr>
            <a:r>
              <a:rPr lang="en-US" sz="1200" b="0" i="0" u="none" strike="noStrike" kern="1200" baseline="0" dirty="0">
                <a:solidFill>
                  <a:schemeClr val="tx1"/>
                </a:solidFill>
                <a:latin typeface="+mn-lt"/>
                <a:ea typeface="+mn-ea"/>
                <a:cs typeface="+mn-cs"/>
              </a:rPr>
              <a:t>Because we are creatures with bodies and souls, we need to experience both the physical and spiritual realities present in the sacraments. The spiritual reality of forgiveness comes to us necessarily through the physical presence of the priest and his words. </a:t>
            </a: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8</a:t>
            </a:fld>
            <a:endParaRPr lang="en-US" dirty="0"/>
          </a:p>
        </p:txBody>
      </p:sp>
    </p:spTree>
    <p:extLst>
      <p:ext uri="{BB962C8B-B14F-4D97-AF65-F5344CB8AC3E}">
        <p14:creationId xmlns:p14="http://schemas.microsoft.com/office/powerpoint/2010/main" val="25964929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fizkes/Shutterstock.com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i="1" dirty="0"/>
              <a:t>Notes</a:t>
            </a:r>
            <a:r>
              <a:rPr lang="en-US" dirty="0"/>
              <a:t>: You may wish to illustrate this slide with some concrete situations. Ask for student volunteers to act out the following scenarios or others you choose. Tell the volunteers that the person seeking forgiveness should show the best way to express their sorrow and also say how they are going to make reparation.</a:t>
            </a:r>
            <a:br>
              <a:rPr lang="en-US" dirty="0"/>
            </a:br>
            <a:endParaRPr lang="en-US" dirty="0"/>
          </a:p>
          <a:p>
            <a:r>
              <a:rPr lang="en-US" dirty="0"/>
              <a:t>Scenarios:</a:t>
            </a:r>
          </a:p>
          <a:p>
            <a:pPr marL="228600" indent="-228600">
              <a:buFont typeface="+mj-lt"/>
              <a:buAutoNum type="arabicPeriod"/>
            </a:pPr>
            <a:r>
              <a:rPr lang="en-US" dirty="0"/>
              <a:t>You got angry at a friend for being late and yelled at her or him in front of others.</a:t>
            </a:r>
          </a:p>
          <a:p>
            <a:pPr marL="228600" indent="-228600">
              <a:buFont typeface="+mj-lt"/>
              <a:buAutoNum type="arabicPeriod"/>
            </a:pPr>
            <a:r>
              <a:rPr lang="en-US" dirty="0"/>
              <a:t>You used your parents’ car without their permission and damaged it.</a:t>
            </a:r>
          </a:p>
          <a:p>
            <a:pPr marL="228600" indent="-228600">
              <a:buFont typeface="+mj-lt"/>
              <a:buAutoNum type="arabicPeriod"/>
            </a:pPr>
            <a:r>
              <a:rPr lang="en-US" dirty="0"/>
              <a:t>You pulled a stupid prank at school, causing the toilets to overflow in the bathroom.</a:t>
            </a:r>
          </a:p>
        </p:txBody>
      </p:sp>
      <p:sp>
        <p:nvSpPr>
          <p:cNvPr id="4" name="Slide Number Placeholder 3"/>
          <p:cNvSpPr>
            <a:spLocks noGrp="1"/>
          </p:cNvSpPr>
          <p:nvPr>
            <p:ph type="sldNum" sz="quarter" idx="10"/>
          </p:nvPr>
        </p:nvSpPr>
        <p:spPr/>
        <p:txBody>
          <a:bodyPr/>
          <a:lstStyle/>
          <a:p>
            <a:fld id="{720DC229-7167-44B8-9A48-0708C090EF13}" type="slidenum">
              <a:rPr lang="en-US" smtClean="0"/>
              <a:pPr/>
              <a:t>9</a:t>
            </a:fld>
            <a:endParaRPr lang="en-US" dirty="0"/>
          </a:p>
        </p:txBody>
      </p:sp>
    </p:spTree>
    <p:extLst>
      <p:ext uri="{BB962C8B-B14F-4D97-AF65-F5344CB8AC3E}">
        <p14:creationId xmlns:p14="http://schemas.microsoft.com/office/powerpoint/2010/main" val="31244540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72" r:id="rId4"/>
    <p:sldLayoutId id="2147483651" r:id="rId5"/>
    <p:sldLayoutId id="2147483674" r:id="rId6"/>
    <p:sldLayoutId id="2147483652" r:id="rId7"/>
    <p:sldLayoutId id="2147483655"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comments" Target="../comments/commen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1844675"/>
            <a:ext cx="6019800" cy="1470025"/>
          </a:xfrm>
        </p:spPr>
        <p:txBody>
          <a:bodyPr>
            <a:normAutofit/>
          </a:bodyPr>
          <a:lstStyle/>
          <a:p>
            <a:r>
              <a:rPr lang="en-US" sz="3600" dirty="0"/>
              <a:t>Forgiveness</a:t>
            </a:r>
            <a:br>
              <a:rPr lang="en-US" sz="3600" dirty="0"/>
            </a:br>
            <a:r>
              <a:rPr lang="en-US" sz="3600" dirty="0"/>
              <a:t>and Reconciliation</a:t>
            </a:r>
          </a:p>
        </p:txBody>
      </p:sp>
      <p:sp>
        <p:nvSpPr>
          <p:cNvPr id="3" name="Subtitle 2"/>
          <p:cNvSpPr txBox="1">
            <a:spLocks/>
          </p:cNvSpPr>
          <p:nvPr/>
        </p:nvSpPr>
        <p:spPr>
          <a:xfrm>
            <a:off x="152400" y="3581400"/>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i="1" dirty="0"/>
              <a:t>Morality and God’s Love</a:t>
            </a:r>
          </a:p>
          <a:p>
            <a:pPr marL="0" indent="0" algn="ctr">
              <a:buNone/>
            </a:pPr>
            <a:r>
              <a:rPr lang="en-US" dirty="0"/>
              <a:t>Unit 5, Chapter 13</a:t>
            </a:r>
          </a:p>
        </p:txBody>
      </p:sp>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t>Document#: TX006867</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con&#10;&#10;Description automatically generated">
            <a:extLst>
              <a:ext uri="{FF2B5EF4-FFF2-40B4-BE49-F238E27FC236}">
                <a16:creationId xmlns:a16="http://schemas.microsoft.com/office/drawing/2014/main" id="{7516E22A-2E3E-2B47-9FE7-97D9465751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95400"/>
            <a:ext cx="1752600" cy="1752600"/>
          </a:xfrm>
          <a:prstGeom prst="rect">
            <a:avLst/>
          </a:prstGeom>
        </p:spPr>
      </p:pic>
      <p:sp>
        <p:nvSpPr>
          <p:cNvPr id="7" name="Title 1">
            <a:extLst>
              <a:ext uri="{FF2B5EF4-FFF2-40B4-BE49-F238E27FC236}">
                <a16:creationId xmlns:a16="http://schemas.microsoft.com/office/drawing/2014/main" id="{2367CEFB-A81A-B042-9024-D71C4C3605F8}"/>
              </a:ext>
            </a:extLst>
          </p:cNvPr>
          <p:cNvSpPr txBox="1">
            <a:spLocks/>
          </p:cNvSpPr>
          <p:nvPr/>
        </p:nvSpPr>
        <p:spPr>
          <a:xfrm>
            <a:off x="2590800" y="1371600"/>
            <a:ext cx="5867400" cy="5334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dirty="0"/>
              <a:t>Discuss: Asking for Forgiveness</a:t>
            </a:r>
          </a:p>
        </p:txBody>
      </p:sp>
      <p:sp>
        <p:nvSpPr>
          <p:cNvPr id="8" name="Content Placeholder 2">
            <a:extLst>
              <a:ext uri="{FF2B5EF4-FFF2-40B4-BE49-F238E27FC236}">
                <a16:creationId xmlns:a16="http://schemas.microsoft.com/office/drawing/2014/main" id="{ED3505D7-8C04-9948-936A-B2A18D07CA17}"/>
              </a:ext>
            </a:extLst>
          </p:cNvPr>
          <p:cNvSpPr txBox="1">
            <a:spLocks/>
          </p:cNvSpPr>
          <p:nvPr/>
        </p:nvSpPr>
        <p:spPr>
          <a:xfrm>
            <a:off x="2743200" y="1994388"/>
            <a:ext cx="4876800" cy="286922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4000"/>
              </a:lnSpc>
              <a:buNone/>
            </a:pPr>
            <a:r>
              <a:rPr lang="en-US" dirty="0"/>
              <a:t>Why is it so difficult for some people to ask for forgiveness? </a:t>
            </a:r>
          </a:p>
        </p:txBody>
      </p:sp>
    </p:spTree>
    <p:extLst>
      <p:ext uri="{BB962C8B-B14F-4D97-AF65-F5344CB8AC3E}">
        <p14:creationId xmlns:p14="http://schemas.microsoft.com/office/powerpoint/2010/main" val="36896866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752" y="914400"/>
            <a:ext cx="8229600" cy="533400"/>
          </a:xfrm>
        </p:spPr>
        <p:txBody>
          <a:bodyPr/>
          <a:lstStyle/>
          <a:p>
            <a:pPr algn="ctr"/>
            <a:r>
              <a:rPr lang="en-US" dirty="0"/>
              <a:t>Granting Forgiveness</a:t>
            </a:r>
          </a:p>
        </p:txBody>
      </p:sp>
      <p:sp>
        <p:nvSpPr>
          <p:cNvPr id="3" name="Content Placeholder 2"/>
          <p:cNvSpPr>
            <a:spLocks noGrp="1"/>
          </p:cNvSpPr>
          <p:nvPr>
            <p:ph idx="1"/>
          </p:nvPr>
        </p:nvSpPr>
        <p:spPr>
          <a:xfrm>
            <a:off x="4502552" y="1676400"/>
            <a:ext cx="4419600" cy="4648200"/>
          </a:xfrm>
        </p:spPr>
        <p:txBody>
          <a:bodyPr>
            <a:normAutofit/>
          </a:bodyPr>
          <a:lstStyle/>
          <a:p>
            <a:pPr marL="228600" indent="-228600">
              <a:lnSpc>
                <a:spcPct val="114000"/>
              </a:lnSpc>
            </a:pPr>
            <a:r>
              <a:rPr lang="en-US" dirty="0"/>
              <a:t>Forgiving someone who has hurt you deeply can be very difficult; we need God’s help.</a:t>
            </a:r>
          </a:p>
          <a:p>
            <a:pPr marL="228600" indent="-228600">
              <a:lnSpc>
                <a:spcPct val="114000"/>
              </a:lnSpc>
            </a:pPr>
            <a:r>
              <a:rPr lang="en-US" dirty="0"/>
              <a:t>We are called to forgive others because God has forgiven us. </a:t>
            </a:r>
          </a:p>
          <a:p>
            <a:pPr marL="228600" indent="-228600">
              <a:lnSpc>
                <a:spcPct val="114000"/>
              </a:lnSpc>
            </a:pPr>
            <a:r>
              <a:rPr lang="en-US" dirty="0"/>
              <a:t>We can forgive others</a:t>
            </a:r>
            <a:br>
              <a:rPr lang="en-US" dirty="0"/>
            </a:br>
            <a:r>
              <a:rPr lang="en-US" dirty="0"/>
              <a:t>even when they have not expressed sorrow or asked for forgiveness.</a:t>
            </a:r>
          </a:p>
        </p:txBody>
      </p:sp>
      <p:pic>
        <p:nvPicPr>
          <p:cNvPr id="5" name="Picture 4" descr="A person sitting on a couch&#10;&#10;Description automatically generated">
            <a:extLst>
              <a:ext uri="{FF2B5EF4-FFF2-40B4-BE49-F238E27FC236}">
                <a16:creationId xmlns:a16="http://schemas.microsoft.com/office/drawing/2014/main" id="{3701E27C-67CB-1D40-9B18-94E9C9BBFBDD}"/>
              </a:ext>
            </a:extLst>
          </p:cNvPr>
          <p:cNvPicPr>
            <a:picLocks noChangeAspect="1"/>
          </p:cNvPicPr>
          <p:nvPr/>
        </p:nvPicPr>
        <p:blipFill rotWithShape="1">
          <a:blip r:embed="rId3">
            <a:extLst>
              <a:ext uri="{28A0092B-C50C-407E-A947-70E740481C1C}">
                <a14:useLocalDpi xmlns:a14="http://schemas.microsoft.com/office/drawing/2010/main" val="0"/>
              </a:ext>
            </a:extLst>
          </a:blip>
          <a:srcRect l="7440" r="13649"/>
          <a:stretch/>
        </p:blipFill>
        <p:spPr>
          <a:xfrm>
            <a:off x="0" y="1676400"/>
            <a:ext cx="4419600" cy="3733800"/>
          </a:xfrm>
          <a:prstGeom prst="rect">
            <a:avLst/>
          </a:prstGeom>
        </p:spPr>
      </p:pic>
    </p:spTree>
    <p:extLst>
      <p:ext uri="{BB962C8B-B14F-4D97-AF65-F5344CB8AC3E}">
        <p14:creationId xmlns:p14="http://schemas.microsoft.com/office/powerpoint/2010/main" val="32973173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sitting on a leather chair&#10;&#10;Description automatically generated">
            <a:extLst>
              <a:ext uri="{FF2B5EF4-FFF2-40B4-BE49-F238E27FC236}">
                <a16:creationId xmlns:a16="http://schemas.microsoft.com/office/drawing/2014/main" id="{48A136E7-1699-1D4D-86D0-C2CEDC817CA5}"/>
              </a:ext>
            </a:extLst>
          </p:cNvPr>
          <p:cNvPicPr>
            <a:picLocks noChangeAspect="1"/>
          </p:cNvPicPr>
          <p:nvPr/>
        </p:nvPicPr>
        <p:blipFill rotWithShape="1">
          <a:blip r:embed="rId3">
            <a:extLst>
              <a:ext uri="{28A0092B-C50C-407E-A947-70E740481C1C}">
                <a14:useLocalDpi xmlns:a14="http://schemas.microsoft.com/office/drawing/2010/main" val="0"/>
              </a:ext>
            </a:extLst>
          </a:blip>
          <a:srcRect l="12500" r="18750"/>
          <a:stretch/>
        </p:blipFill>
        <p:spPr>
          <a:xfrm>
            <a:off x="0" y="1600200"/>
            <a:ext cx="4040463" cy="3918025"/>
          </a:xfrm>
          <a:prstGeom prst="rect">
            <a:avLst/>
          </a:prstGeom>
        </p:spPr>
      </p:pic>
      <p:sp>
        <p:nvSpPr>
          <p:cNvPr id="2" name="Title 1"/>
          <p:cNvSpPr>
            <a:spLocks noGrp="1"/>
          </p:cNvSpPr>
          <p:nvPr>
            <p:ph type="title"/>
          </p:nvPr>
        </p:nvSpPr>
        <p:spPr>
          <a:xfrm>
            <a:off x="228600" y="1101762"/>
            <a:ext cx="8229600" cy="533400"/>
          </a:xfrm>
        </p:spPr>
        <p:txBody>
          <a:bodyPr/>
          <a:lstStyle/>
          <a:p>
            <a:pPr algn="ctr"/>
            <a:r>
              <a:rPr lang="en-US" dirty="0"/>
              <a:t>The Effects of Failing to Forgive</a:t>
            </a:r>
          </a:p>
        </p:txBody>
      </p:sp>
      <p:sp>
        <p:nvSpPr>
          <p:cNvPr id="3" name="Content Placeholder 2"/>
          <p:cNvSpPr>
            <a:spLocks noGrp="1"/>
          </p:cNvSpPr>
          <p:nvPr>
            <p:ph idx="1"/>
          </p:nvPr>
        </p:nvSpPr>
        <p:spPr>
          <a:xfrm>
            <a:off x="4343400" y="1981200"/>
            <a:ext cx="4343400" cy="4373563"/>
          </a:xfrm>
        </p:spPr>
        <p:txBody>
          <a:bodyPr>
            <a:normAutofit/>
          </a:bodyPr>
          <a:lstStyle/>
          <a:p>
            <a:pPr marL="233363" indent="-233363">
              <a:lnSpc>
                <a:spcPct val="114000"/>
              </a:lnSpc>
              <a:spcBef>
                <a:spcPts val="0"/>
              </a:spcBef>
            </a:pPr>
            <a:r>
              <a:rPr lang="en-US" dirty="0"/>
              <a:t>When we hold on to past hurts and refuse to forgive, we continue to suffer ourselves.</a:t>
            </a:r>
          </a:p>
          <a:p>
            <a:pPr marL="233363" indent="-233363">
              <a:lnSpc>
                <a:spcPct val="114000"/>
              </a:lnSpc>
              <a:spcBef>
                <a:spcPts val="0"/>
              </a:spcBef>
            </a:pPr>
            <a:r>
              <a:rPr lang="en-US" dirty="0"/>
              <a:t>Our trauma can be physical, psychological, and spiritual.</a:t>
            </a:r>
          </a:p>
          <a:p>
            <a:pPr marL="233363" indent="-233363">
              <a:lnSpc>
                <a:spcPct val="114000"/>
              </a:lnSpc>
              <a:spcBef>
                <a:spcPts val="0"/>
              </a:spcBef>
            </a:pPr>
            <a:r>
              <a:rPr lang="en-US" dirty="0"/>
              <a:t>“No one heals himself</a:t>
            </a:r>
            <a:br>
              <a:rPr lang="en-US" dirty="0"/>
            </a:br>
            <a:r>
              <a:rPr lang="en-US" dirty="0"/>
              <a:t>by wounding another”</a:t>
            </a:r>
            <a:br>
              <a:rPr lang="en-US" dirty="0"/>
            </a:br>
            <a:r>
              <a:rPr lang="en-US" dirty="0"/>
              <a:t>(Saint Ambrose).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1066800"/>
          </a:xfrm>
        </p:spPr>
        <p:txBody>
          <a:bodyPr>
            <a:normAutofit/>
          </a:bodyPr>
          <a:lstStyle/>
          <a:p>
            <a:pPr algn="ctr"/>
            <a:r>
              <a:rPr lang="en-US" dirty="0"/>
              <a:t>Moving from Hurt and Resentment</a:t>
            </a:r>
            <a:br>
              <a:rPr lang="en-US" dirty="0"/>
            </a:br>
            <a:r>
              <a:rPr lang="en-US" dirty="0"/>
              <a:t>to Forgiveness and Healing</a:t>
            </a:r>
          </a:p>
        </p:txBody>
      </p:sp>
      <p:sp>
        <p:nvSpPr>
          <p:cNvPr id="3" name="Content Placeholder 2"/>
          <p:cNvSpPr>
            <a:spLocks noGrp="1"/>
          </p:cNvSpPr>
          <p:nvPr>
            <p:ph idx="1"/>
          </p:nvPr>
        </p:nvSpPr>
        <p:spPr>
          <a:xfrm>
            <a:off x="4191000" y="1971339"/>
            <a:ext cx="4776080" cy="4572000"/>
          </a:xfrm>
        </p:spPr>
        <p:txBody>
          <a:bodyPr>
            <a:normAutofit/>
          </a:bodyPr>
          <a:lstStyle/>
          <a:p>
            <a:pPr marL="0" indent="0">
              <a:lnSpc>
                <a:spcPct val="124000"/>
              </a:lnSpc>
              <a:buNone/>
            </a:pPr>
            <a:r>
              <a:rPr lang="en-US" sz="2000" dirty="0"/>
              <a:t>Some suggestions for practicing forgiveness:</a:t>
            </a:r>
          </a:p>
          <a:p>
            <a:pPr marL="233363" indent="-233363">
              <a:lnSpc>
                <a:spcPct val="124000"/>
              </a:lnSpc>
            </a:pPr>
            <a:r>
              <a:rPr lang="en-US" sz="2000" dirty="0"/>
              <a:t>Do not think of yourself as a victim.</a:t>
            </a:r>
          </a:p>
          <a:p>
            <a:pPr marL="233363" indent="-233363">
              <a:lnSpc>
                <a:spcPct val="124000"/>
              </a:lnSpc>
            </a:pPr>
            <a:r>
              <a:rPr lang="en-US" sz="2000" dirty="0"/>
              <a:t>Allow yourself to feel the pain of</a:t>
            </a:r>
            <a:br>
              <a:rPr lang="en-US" sz="2000" dirty="0"/>
            </a:br>
            <a:r>
              <a:rPr lang="en-US" sz="2000" dirty="0"/>
              <a:t>being hurt.</a:t>
            </a:r>
          </a:p>
          <a:p>
            <a:pPr marL="233363" indent="-233363">
              <a:lnSpc>
                <a:spcPct val="124000"/>
              </a:lnSpc>
            </a:pPr>
            <a:r>
              <a:rPr lang="en-US" sz="2000" dirty="0"/>
              <a:t>Make a decision to forgive.</a:t>
            </a:r>
          </a:p>
          <a:p>
            <a:pPr marL="233363" indent="-233363">
              <a:lnSpc>
                <a:spcPct val="124000"/>
              </a:lnSpc>
            </a:pPr>
            <a:r>
              <a:rPr lang="en-US" sz="2000" dirty="0"/>
              <a:t>Do not wait for the other person</a:t>
            </a:r>
            <a:br>
              <a:rPr lang="en-US" sz="2000" dirty="0"/>
            </a:br>
            <a:r>
              <a:rPr lang="en-US" sz="2000" dirty="0"/>
              <a:t>to change.</a:t>
            </a:r>
          </a:p>
          <a:p>
            <a:pPr marL="233363" indent="-233363">
              <a:lnSpc>
                <a:spcPct val="124000"/>
              </a:lnSpc>
            </a:pPr>
            <a:r>
              <a:rPr lang="en-US" sz="2000" dirty="0"/>
              <a:t>Pray, asking God for the willingness</a:t>
            </a:r>
            <a:br>
              <a:rPr lang="en-US" sz="2000" dirty="0"/>
            </a:br>
            <a:r>
              <a:rPr lang="en-US" sz="2000" dirty="0"/>
              <a:t>to forgive.</a:t>
            </a:r>
          </a:p>
        </p:txBody>
      </p:sp>
      <p:pic>
        <p:nvPicPr>
          <p:cNvPr id="6" name="Picture 5" descr="A picture containing person, necktie, person, young&#10;&#10;Description automatically generated">
            <a:extLst>
              <a:ext uri="{FF2B5EF4-FFF2-40B4-BE49-F238E27FC236}">
                <a16:creationId xmlns:a16="http://schemas.microsoft.com/office/drawing/2014/main" id="{7B9B29AF-CE68-774D-9F72-50299C7CAF40}"/>
              </a:ext>
            </a:extLst>
          </p:cNvPr>
          <p:cNvPicPr>
            <a:picLocks noChangeAspect="1"/>
          </p:cNvPicPr>
          <p:nvPr/>
        </p:nvPicPr>
        <p:blipFill rotWithShape="1">
          <a:blip r:embed="rId3">
            <a:extLst>
              <a:ext uri="{28A0092B-C50C-407E-A947-70E740481C1C}">
                <a14:useLocalDpi xmlns:a14="http://schemas.microsoft.com/office/drawing/2010/main" val="0"/>
              </a:ext>
            </a:extLst>
          </a:blip>
          <a:srcRect l="15000" r="12500"/>
          <a:stretch/>
        </p:blipFill>
        <p:spPr>
          <a:xfrm flipH="1">
            <a:off x="0" y="1971339"/>
            <a:ext cx="3739762" cy="3438861"/>
          </a:xfrm>
          <a:prstGeom prst="rect">
            <a:avLst/>
          </a:prstGeom>
        </p:spPr>
      </p:pic>
    </p:spTree>
    <p:extLst>
      <p:ext uri="{BB962C8B-B14F-4D97-AF65-F5344CB8AC3E}">
        <p14:creationId xmlns:p14="http://schemas.microsoft.com/office/powerpoint/2010/main" val="603405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con&#10;&#10;Description automatically generated">
            <a:extLst>
              <a:ext uri="{FF2B5EF4-FFF2-40B4-BE49-F238E27FC236}">
                <a16:creationId xmlns:a16="http://schemas.microsoft.com/office/drawing/2014/main" id="{64984CDE-4320-494A-AB63-5E0070743CD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95400"/>
            <a:ext cx="1752600" cy="1752600"/>
          </a:xfrm>
          <a:prstGeom prst="rect">
            <a:avLst/>
          </a:prstGeom>
        </p:spPr>
      </p:pic>
      <p:sp>
        <p:nvSpPr>
          <p:cNvPr id="7" name="Title 1">
            <a:extLst>
              <a:ext uri="{FF2B5EF4-FFF2-40B4-BE49-F238E27FC236}">
                <a16:creationId xmlns:a16="http://schemas.microsoft.com/office/drawing/2014/main" id="{5FEBAAA2-A41F-3F4E-9220-990179FEA0D6}"/>
              </a:ext>
            </a:extLst>
          </p:cNvPr>
          <p:cNvSpPr txBox="1">
            <a:spLocks/>
          </p:cNvSpPr>
          <p:nvPr/>
        </p:nvSpPr>
        <p:spPr>
          <a:xfrm>
            <a:off x="2590800" y="1371600"/>
            <a:ext cx="5867400" cy="5334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dirty="0"/>
              <a:t>Discuss: Granting Forgiveness</a:t>
            </a:r>
          </a:p>
        </p:txBody>
      </p:sp>
      <p:sp>
        <p:nvSpPr>
          <p:cNvPr id="8" name="Content Placeholder 2">
            <a:extLst>
              <a:ext uri="{FF2B5EF4-FFF2-40B4-BE49-F238E27FC236}">
                <a16:creationId xmlns:a16="http://schemas.microsoft.com/office/drawing/2014/main" id="{CE07A6BC-0FAB-FB4E-9510-6398C764BAE4}"/>
              </a:ext>
            </a:extLst>
          </p:cNvPr>
          <p:cNvSpPr txBox="1">
            <a:spLocks/>
          </p:cNvSpPr>
          <p:nvPr/>
        </p:nvSpPr>
        <p:spPr>
          <a:xfrm>
            <a:off x="2743200" y="1994388"/>
            <a:ext cx="4876800" cy="286922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4000"/>
              </a:lnSpc>
              <a:buNone/>
            </a:pPr>
            <a:r>
              <a:rPr lang="en-US" dirty="0"/>
              <a:t>What role has forgiveness played in your life? Is there someone you need to forgive?</a:t>
            </a:r>
          </a:p>
        </p:txBody>
      </p:sp>
    </p:spTree>
    <p:extLst>
      <p:ext uri="{BB962C8B-B14F-4D97-AF65-F5344CB8AC3E}">
        <p14:creationId xmlns:p14="http://schemas.microsoft.com/office/powerpoint/2010/main" val="37018313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01E6B-5DD2-44CE-878B-F32B890122F2}"/>
              </a:ext>
            </a:extLst>
          </p:cNvPr>
          <p:cNvSpPr>
            <a:spLocks noGrp="1"/>
          </p:cNvSpPr>
          <p:nvPr>
            <p:ph type="title"/>
          </p:nvPr>
        </p:nvSpPr>
        <p:spPr>
          <a:xfrm>
            <a:off x="1312235" y="1143000"/>
            <a:ext cx="5698165" cy="533400"/>
          </a:xfrm>
        </p:spPr>
        <p:txBody>
          <a:bodyPr>
            <a:normAutofit/>
          </a:bodyPr>
          <a:lstStyle/>
          <a:p>
            <a:r>
              <a:rPr lang="en-US" sz="1800" dirty="0"/>
              <a:t>Acknowledgment</a:t>
            </a:r>
          </a:p>
        </p:txBody>
      </p:sp>
      <p:sp>
        <p:nvSpPr>
          <p:cNvPr id="3" name="Content Placeholder 2">
            <a:extLst>
              <a:ext uri="{FF2B5EF4-FFF2-40B4-BE49-F238E27FC236}">
                <a16:creationId xmlns:a16="http://schemas.microsoft.com/office/drawing/2014/main" id="{C2FEF0A3-4080-4F79-A299-6436E8DAE4C0}"/>
              </a:ext>
            </a:extLst>
          </p:cNvPr>
          <p:cNvSpPr>
            <a:spLocks noGrp="1"/>
          </p:cNvSpPr>
          <p:nvPr>
            <p:ph idx="1"/>
          </p:nvPr>
        </p:nvSpPr>
        <p:spPr>
          <a:xfrm>
            <a:off x="1295400" y="1752600"/>
            <a:ext cx="6477000" cy="4373563"/>
          </a:xfrm>
        </p:spPr>
        <p:txBody>
          <a:bodyPr>
            <a:normAutofit/>
          </a:bodyPr>
          <a:lstStyle/>
          <a:p>
            <a:pPr marL="0" indent="0">
              <a:spcBef>
                <a:spcPts val="0"/>
              </a:spcBef>
              <a:buNone/>
            </a:pPr>
            <a:r>
              <a:rPr lang="en-US" sz="1400" dirty="0"/>
              <a:t>The scriptural quotation in this presentation is taken from the </a:t>
            </a:r>
            <a:r>
              <a:rPr lang="en-US" sz="1400" i="1" dirty="0"/>
              <a:t>New American Bible, revised edition </a:t>
            </a:r>
            <a:r>
              <a:rPr lang="en-US" sz="1400" dirty="0"/>
              <a:t>© 2010, 1991, 1986, 1970 Confraternity of Christian Doctrine, Inc., Washington, DC. All Rights Reserved. No part of this work</a:t>
            </a:r>
            <a:br>
              <a:rPr lang="en-US" sz="1400" dirty="0"/>
            </a:br>
            <a:r>
              <a:rPr lang="en-US" sz="1400" dirty="0"/>
              <a:t>may be reproduced or transmitted in any form or by any means, electronic or mechanical, including photocopying, recording, or by any information storage and retrieval system, without permission in writing from the copyright owner. </a:t>
            </a:r>
          </a:p>
        </p:txBody>
      </p:sp>
    </p:spTree>
    <p:extLst>
      <p:ext uri="{BB962C8B-B14F-4D97-AF65-F5344CB8AC3E}">
        <p14:creationId xmlns:p14="http://schemas.microsoft.com/office/powerpoint/2010/main" val="25553572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erson sitting on a table&#10;&#10;Description automatically generated">
            <a:extLst>
              <a:ext uri="{FF2B5EF4-FFF2-40B4-BE49-F238E27FC236}">
                <a16:creationId xmlns:a16="http://schemas.microsoft.com/office/drawing/2014/main" id="{4195E5C6-978F-1740-A5B8-561517B1A36E}"/>
              </a:ext>
            </a:extLst>
          </p:cNvPr>
          <p:cNvPicPr>
            <a:picLocks noChangeAspect="1"/>
          </p:cNvPicPr>
          <p:nvPr/>
        </p:nvPicPr>
        <p:blipFill rotWithShape="1">
          <a:blip r:embed="rId3">
            <a:extLst>
              <a:ext uri="{28A0092B-C50C-407E-A947-70E740481C1C}">
                <a14:useLocalDpi xmlns:a14="http://schemas.microsoft.com/office/drawing/2010/main" val="0"/>
              </a:ext>
            </a:extLst>
          </a:blip>
          <a:srcRect t="25061" r="-2" b="26353"/>
          <a:stretch/>
        </p:blipFill>
        <p:spPr>
          <a:xfrm>
            <a:off x="1907316" y="2438400"/>
            <a:ext cx="5329368" cy="3879123"/>
          </a:xfrm>
          <a:prstGeom prst="rect">
            <a:avLst/>
          </a:prstGeom>
          <a:noFill/>
        </p:spPr>
      </p:pic>
      <p:sp>
        <p:nvSpPr>
          <p:cNvPr id="6" name="Title 4">
            <a:extLst>
              <a:ext uri="{FF2B5EF4-FFF2-40B4-BE49-F238E27FC236}">
                <a16:creationId xmlns:a16="http://schemas.microsoft.com/office/drawing/2014/main" id="{5275304B-C2F5-5245-AA3E-1779356FE9F3}"/>
              </a:ext>
            </a:extLst>
          </p:cNvPr>
          <p:cNvSpPr txBox="1">
            <a:spLocks/>
          </p:cNvSpPr>
          <p:nvPr/>
        </p:nvSpPr>
        <p:spPr>
          <a:xfrm>
            <a:off x="457200" y="1295400"/>
            <a:ext cx="8229600" cy="9144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pPr algn="ctr"/>
            <a:r>
              <a:rPr lang="en-US" sz="3200" dirty="0"/>
              <a:t>How can I forgive someone </a:t>
            </a:r>
            <a:br>
              <a:rPr lang="en-US" sz="3200" dirty="0"/>
            </a:br>
            <a:r>
              <a:rPr lang="en-US" sz="3200" dirty="0"/>
              <a:t>who has done something really hurtful?</a:t>
            </a:r>
          </a:p>
        </p:txBody>
      </p:sp>
      <p:sp>
        <p:nvSpPr>
          <p:cNvPr id="7" name="Title 4">
            <a:extLst>
              <a:ext uri="{FF2B5EF4-FFF2-40B4-BE49-F238E27FC236}">
                <a16:creationId xmlns:a16="http://schemas.microsoft.com/office/drawing/2014/main" id="{3B420C16-0624-4840-8877-58463E2DF6F3}"/>
              </a:ext>
            </a:extLst>
          </p:cNvPr>
          <p:cNvSpPr txBox="1">
            <a:spLocks/>
          </p:cNvSpPr>
          <p:nvPr/>
        </p:nvSpPr>
        <p:spPr>
          <a:xfrm>
            <a:off x="685800" y="723900"/>
            <a:ext cx="7772400" cy="685800"/>
          </a:xfrm>
          <a:prstGeom prst="rect">
            <a:avLst/>
          </a:prstGeom>
        </p:spPr>
        <p:txBody>
          <a:bodyPr>
            <a:no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pPr algn="ctr"/>
            <a:r>
              <a:rPr lang="en-US" sz="2400" dirty="0"/>
              <a:t>Chapter Focus Question: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2D701-0F65-4FFC-95B7-9FB4FDEBBA0D}"/>
              </a:ext>
            </a:extLst>
          </p:cNvPr>
          <p:cNvSpPr>
            <a:spLocks noGrp="1"/>
          </p:cNvSpPr>
          <p:nvPr>
            <p:ph type="title"/>
          </p:nvPr>
        </p:nvSpPr>
        <p:spPr>
          <a:xfrm>
            <a:off x="533402" y="784845"/>
            <a:ext cx="8229600" cy="944563"/>
          </a:xfrm>
        </p:spPr>
        <p:txBody>
          <a:bodyPr>
            <a:normAutofit/>
          </a:bodyPr>
          <a:lstStyle/>
          <a:p>
            <a:pPr algn="ctr"/>
            <a:r>
              <a:rPr lang="en-US" dirty="0"/>
              <a:t>Seeking and Giving Forgiveness</a:t>
            </a:r>
          </a:p>
        </p:txBody>
      </p:sp>
      <p:sp>
        <p:nvSpPr>
          <p:cNvPr id="3" name="Content Placeholder 2">
            <a:extLst>
              <a:ext uri="{FF2B5EF4-FFF2-40B4-BE49-F238E27FC236}">
                <a16:creationId xmlns:a16="http://schemas.microsoft.com/office/drawing/2014/main" id="{8F6BD06B-8D09-4FFD-9DAA-3054C3F13258}"/>
              </a:ext>
            </a:extLst>
          </p:cNvPr>
          <p:cNvSpPr>
            <a:spLocks noGrp="1"/>
          </p:cNvSpPr>
          <p:nvPr>
            <p:ph idx="1"/>
          </p:nvPr>
        </p:nvSpPr>
        <p:spPr>
          <a:xfrm>
            <a:off x="4648202" y="1676400"/>
            <a:ext cx="4038600" cy="4373563"/>
          </a:xfrm>
        </p:spPr>
        <p:txBody>
          <a:bodyPr>
            <a:normAutofit fontScale="92500"/>
          </a:bodyPr>
          <a:lstStyle/>
          <a:p>
            <a:pPr marL="238125" indent="-238125">
              <a:lnSpc>
                <a:spcPct val="114000"/>
              </a:lnSpc>
            </a:pPr>
            <a:r>
              <a:rPr lang="en-US" dirty="0"/>
              <a:t>We all sin, and our sin causes other people pain and suffering.</a:t>
            </a:r>
          </a:p>
          <a:p>
            <a:pPr marL="238125" indent="-238125">
              <a:lnSpc>
                <a:spcPct val="114000"/>
              </a:lnSpc>
            </a:pPr>
            <a:r>
              <a:rPr lang="en-US" dirty="0"/>
              <a:t>The most important forgiveness we experience</a:t>
            </a:r>
            <a:br>
              <a:rPr lang="en-US" dirty="0"/>
            </a:br>
            <a:r>
              <a:rPr lang="en-US" dirty="0"/>
              <a:t>is God’s forgiveness.</a:t>
            </a:r>
          </a:p>
          <a:p>
            <a:pPr marL="238125" indent="-238125">
              <a:lnSpc>
                <a:spcPct val="114000"/>
              </a:lnSpc>
            </a:pPr>
            <a:r>
              <a:rPr lang="en-US" dirty="0"/>
              <a:t>Forgiving other people and asking for their forgiveness are crucial to experiencing God’s forgiveness.</a:t>
            </a:r>
          </a:p>
        </p:txBody>
      </p:sp>
      <p:pic>
        <p:nvPicPr>
          <p:cNvPr id="5" name="Picture 4" descr="A person looking at the camera&#10;&#10;Description automatically generated">
            <a:extLst>
              <a:ext uri="{FF2B5EF4-FFF2-40B4-BE49-F238E27FC236}">
                <a16:creationId xmlns:a16="http://schemas.microsoft.com/office/drawing/2014/main" id="{83360388-7F9A-A945-B6A5-8B1CE824DBE0}"/>
              </a:ext>
            </a:extLst>
          </p:cNvPr>
          <p:cNvPicPr>
            <a:picLocks noChangeAspect="1"/>
          </p:cNvPicPr>
          <p:nvPr/>
        </p:nvPicPr>
        <p:blipFill rotWithShape="1">
          <a:blip r:embed="rId3">
            <a:extLst>
              <a:ext uri="{28A0092B-C50C-407E-A947-70E740481C1C}">
                <a14:useLocalDpi xmlns:a14="http://schemas.microsoft.com/office/drawing/2010/main" val="0"/>
              </a:ext>
            </a:extLst>
          </a:blip>
          <a:srcRect l="9459" r="10811"/>
          <a:stretch/>
        </p:blipFill>
        <p:spPr>
          <a:xfrm>
            <a:off x="0" y="1729408"/>
            <a:ext cx="4495800" cy="3759200"/>
          </a:xfrm>
          <a:prstGeom prst="rect">
            <a:avLst/>
          </a:prstGeom>
        </p:spPr>
      </p:pic>
    </p:spTree>
    <p:extLst>
      <p:ext uri="{BB962C8B-B14F-4D97-AF65-F5344CB8AC3E}">
        <p14:creationId xmlns:p14="http://schemas.microsoft.com/office/powerpoint/2010/main" val="12124478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900727"/>
            <a:ext cx="8229600" cy="779585"/>
          </a:xfrm>
        </p:spPr>
        <p:txBody>
          <a:bodyPr/>
          <a:lstStyle/>
          <a:p>
            <a:pPr algn="ctr"/>
            <a:r>
              <a:rPr lang="en-US" dirty="0"/>
              <a:t>Forgiveness in the Old Testament</a:t>
            </a:r>
          </a:p>
        </p:txBody>
      </p:sp>
      <p:sp>
        <p:nvSpPr>
          <p:cNvPr id="6" name="Content Placeholder 5"/>
          <p:cNvSpPr>
            <a:spLocks noGrp="1"/>
          </p:cNvSpPr>
          <p:nvPr>
            <p:ph idx="1"/>
          </p:nvPr>
        </p:nvSpPr>
        <p:spPr>
          <a:xfrm>
            <a:off x="4535557" y="1770183"/>
            <a:ext cx="4114800" cy="4554416"/>
          </a:xfrm>
        </p:spPr>
        <p:txBody>
          <a:bodyPr>
            <a:normAutofit fontScale="92500" lnSpcReduction="20000"/>
          </a:bodyPr>
          <a:lstStyle/>
          <a:p>
            <a:pPr marL="0" indent="0">
              <a:lnSpc>
                <a:spcPct val="124000"/>
              </a:lnSpc>
              <a:buNone/>
            </a:pPr>
            <a:r>
              <a:rPr lang="en-US" dirty="0"/>
              <a:t>Some well-known examples</a:t>
            </a:r>
            <a:br>
              <a:rPr lang="en-US" dirty="0"/>
            </a:br>
            <a:r>
              <a:rPr lang="en-US" dirty="0"/>
              <a:t>of forgiveness in the Old Testament:</a:t>
            </a:r>
          </a:p>
          <a:p>
            <a:pPr marL="238125" indent="-238125">
              <a:lnSpc>
                <a:spcPct val="124000"/>
              </a:lnSpc>
            </a:pPr>
            <a:r>
              <a:rPr lang="en-US" dirty="0"/>
              <a:t>Mosaic Law allowed for animal sacrifices for the forgiveness of some sins.</a:t>
            </a:r>
          </a:p>
          <a:p>
            <a:pPr marL="238125" indent="-238125">
              <a:lnSpc>
                <a:spcPct val="124000"/>
              </a:lnSpc>
            </a:pPr>
            <a:r>
              <a:rPr lang="en-US" dirty="0"/>
              <a:t>God rescued the Israelites many times after they turned away from him.</a:t>
            </a:r>
          </a:p>
          <a:p>
            <a:pPr marL="238125" indent="-238125">
              <a:lnSpc>
                <a:spcPct val="124000"/>
              </a:lnSpc>
            </a:pPr>
            <a:r>
              <a:rPr lang="en-US" dirty="0"/>
              <a:t>Psalm 51 is King David’s beautiful prayer asking for God’s forgiveness.</a:t>
            </a:r>
          </a:p>
        </p:txBody>
      </p:sp>
      <p:pic>
        <p:nvPicPr>
          <p:cNvPr id="3" name="Picture 2" descr="A person sitting on a chair&#10;&#10;Description automatically generated">
            <a:extLst>
              <a:ext uri="{FF2B5EF4-FFF2-40B4-BE49-F238E27FC236}">
                <a16:creationId xmlns:a16="http://schemas.microsoft.com/office/drawing/2014/main" id="{AADD53FA-D15C-B740-9BDB-92DBE3EC0D9C}"/>
              </a:ext>
            </a:extLst>
          </p:cNvPr>
          <p:cNvPicPr>
            <a:picLocks noChangeAspect="1"/>
          </p:cNvPicPr>
          <p:nvPr/>
        </p:nvPicPr>
        <p:blipFill rotWithShape="1">
          <a:blip r:embed="rId3">
            <a:extLst>
              <a:ext uri="{28A0092B-C50C-407E-A947-70E740481C1C}">
                <a14:useLocalDpi xmlns:a14="http://schemas.microsoft.com/office/drawing/2010/main" val="0"/>
              </a:ext>
            </a:extLst>
          </a:blip>
          <a:srcRect l="14457" r="15543"/>
          <a:stretch/>
        </p:blipFill>
        <p:spPr>
          <a:xfrm>
            <a:off x="457200" y="1770183"/>
            <a:ext cx="3505200" cy="3797297"/>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408" y="966486"/>
            <a:ext cx="8229600" cy="533400"/>
          </a:xfrm>
        </p:spPr>
        <p:txBody>
          <a:bodyPr/>
          <a:lstStyle/>
          <a:p>
            <a:r>
              <a:rPr lang="en-US" dirty="0"/>
              <a:t>Jesus on Forgiveness</a:t>
            </a:r>
          </a:p>
        </p:txBody>
      </p:sp>
      <p:sp>
        <p:nvSpPr>
          <p:cNvPr id="3" name="Content Placeholder 2"/>
          <p:cNvSpPr>
            <a:spLocks noGrp="1"/>
          </p:cNvSpPr>
          <p:nvPr>
            <p:ph idx="1"/>
          </p:nvPr>
        </p:nvSpPr>
        <p:spPr>
          <a:xfrm>
            <a:off x="560408" y="1628172"/>
            <a:ext cx="7696200" cy="4373563"/>
          </a:xfrm>
        </p:spPr>
        <p:txBody>
          <a:bodyPr>
            <a:normAutofit/>
          </a:bodyPr>
          <a:lstStyle/>
          <a:p>
            <a:pPr marL="0" indent="0">
              <a:lnSpc>
                <a:spcPct val="114000"/>
              </a:lnSpc>
              <a:buNone/>
            </a:pPr>
            <a:r>
              <a:rPr lang="en-US" dirty="0"/>
              <a:t>Jesus often taught about God’s forgiveness:</a:t>
            </a:r>
          </a:p>
          <a:p>
            <a:pPr marL="228600" indent="-228600">
              <a:lnSpc>
                <a:spcPct val="114000"/>
              </a:lnSpc>
            </a:pPr>
            <a:r>
              <a:rPr lang="en-US" dirty="0"/>
              <a:t>Parable of the Prodigal Son (see Luke 15:11–32)</a:t>
            </a:r>
          </a:p>
          <a:p>
            <a:pPr marL="228600" indent="-228600">
              <a:lnSpc>
                <a:spcPct val="114000"/>
              </a:lnSpc>
            </a:pPr>
            <a:r>
              <a:rPr lang="en-US" dirty="0"/>
              <a:t>“Be merciful, just as</a:t>
            </a:r>
            <a:br>
              <a:rPr lang="en-US" dirty="0"/>
            </a:br>
            <a:r>
              <a:rPr lang="en-US" dirty="0"/>
              <a:t>your Father is merciful.”</a:t>
            </a:r>
            <a:br>
              <a:rPr lang="en-US" dirty="0"/>
            </a:br>
            <a:r>
              <a:rPr lang="en-US" dirty="0"/>
              <a:t>(Luke 6:36)</a:t>
            </a:r>
          </a:p>
          <a:p>
            <a:pPr marL="228600" indent="-228600">
              <a:lnSpc>
                <a:spcPct val="114000"/>
              </a:lnSpc>
            </a:pPr>
            <a:r>
              <a:rPr lang="en-US" dirty="0"/>
              <a:t>Jesus has high praise for </a:t>
            </a:r>
            <a:br>
              <a:rPr lang="en-US" dirty="0"/>
            </a:br>
            <a:r>
              <a:rPr lang="en-US" dirty="0"/>
              <a:t>those who acknowledge </a:t>
            </a:r>
            <a:br>
              <a:rPr lang="en-US" dirty="0"/>
            </a:br>
            <a:r>
              <a:rPr lang="en-US" dirty="0"/>
              <a:t>their sin and seek forgiveness.</a:t>
            </a:r>
          </a:p>
          <a:p>
            <a:pPr>
              <a:lnSpc>
                <a:spcPct val="114000"/>
              </a:lnSpc>
            </a:pPr>
            <a:endParaRPr lang="en-US" dirty="0"/>
          </a:p>
          <a:p>
            <a:pPr>
              <a:lnSpc>
                <a:spcPct val="114000"/>
              </a:lnSpc>
            </a:pPr>
            <a:endParaRPr lang="en-US" dirty="0"/>
          </a:p>
          <a:p>
            <a:pPr>
              <a:lnSpc>
                <a:spcPct val="114000"/>
              </a:lnSpc>
            </a:pPr>
            <a:endParaRPr lang="en-US" dirty="0"/>
          </a:p>
        </p:txBody>
      </p:sp>
      <p:pic>
        <p:nvPicPr>
          <p:cNvPr id="5" name="Picture 4" descr="A picture containing building, outdoor, person, clothing&#10;&#10;Description automatically generated">
            <a:extLst>
              <a:ext uri="{FF2B5EF4-FFF2-40B4-BE49-F238E27FC236}">
                <a16:creationId xmlns:a16="http://schemas.microsoft.com/office/drawing/2014/main" id="{804D16CE-DE95-FE4D-9E7B-085CF39E0A2A}"/>
              </a:ext>
            </a:extLst>
          </p:cNvPr>
          <p:cNvPicPr>
            <a:picLocks noChangeAspect="1"/>
          </p:cNvPicPr>
          <p:nvPr/>
        </p:nvPicPr>
        <p:blipFill rotWithShape="1">
          <a:blip r:embed="rId3">
            <a:extLst>
              <a:ext uri="{28A0092B-C50C-407E-A947-70E740481C1C}">
                <a14:useLocalDpi xmlns:a14="http://schemas.microsoft.com/office/drawing/2010/main" val="0"/>
              </a:ext>
            </a:extLst>
          </a:blip>
          <a:srcRect l="-1520" r="25539"/>
          <a:stretch/>
        </p:blipFill>
        <p:spPr>
          <a:xfrm>
            <a:off x="5181600" y="2787052"/>
            <a:ext cx="3962400" cy="3476687"/>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066800"/>
            <a:ext cx="8458200" cy="533400"/>
          </a:xfrm>
        </p:spPr>
        <p:txBody>
          <a:bodyPr/>
          <a:lstStyle/>
          <a:p>
            <a:r>
              <a:rPr lang="en-US" dirty="0"/>
              <a:t>Jesus on God’s Forgiveness</a:t>
            </a:r>
          </a:p>
        </p:txBody>
      </p:sp>
      <p:sp>
        <p:nvSpPr>
          <p:cNvPr id="3" name="Content Placeholder 2"/>
          <p:cNvSpPr>
            <a:spLocks noGrp="1"/>
          </p:cNvSpPr>
          <p:nvPr>
            <p:ph idx="1"/>
          </p:nvPr>
        </p:nvSpPr>
        <p:spPr>
          <a:xfrm>
            <a:off x="381000" y="1793720"/>
            <a:ext cx="6629400" cy="4373563"/>
          </a:xfrm>
        </p:spPr>
        <p:txBody>
          <a:bodyPr>
            <a:normAutofit/>
          </a:bodyPr>
          <a:lstStyle/>
          <a:p>
            <a:pPr marL="0" indent="0">
              <a:lnSpc>
                <a:spcPct val="114000"/>
              </a:lnSpc>
              <a:buNone/>
            </a:pPr>
            <a:r>
              <a:rPr lang="en-US" dirty="0"/>
              <a:t>Jesus taught that God’s forgiveness of our sins depends on whether we forgive other people’s sins. Some examples:</a:t>
            </a:r>
          </a:p>
          <a:p>
            <a:pPr marL="228600" indent="-228600">
              <a:lnSpc>
                <a:spcPct val="114000"/>
              </a:lnSpc>
            </a:pPr>
            <a:r>
              <a:rPr lang="en-US" dirty="0"/>
              <a:t>Parable of the Unforgiving</a:t>
            </a:r>
            <a:br>
              <a:rPr lang="en-US" dirty="0"/>
            </a:br>
            <a:r>
              <a:rPr lang="en-US" dirty="0"/>
              <a:t>Servant (see Matthew 18:21–35)</a:t>
            </a:r>
          </a:p>
          <a:p>
            <a:pPr marL="228600" indent="-228600">
              <a:lnSpc>
                <a:spcPct val="114000"/>
              </a:lnSpc>
            </a:pPr>
            <a:r>
              <a:rPr lang="en-US" dirty="0"/>
              <a:t>“Forgive us our trespasses</a:t>
            </a:r>
            <a:br>
              <a:rPr lang="en-US" dirty="0"/>
            </a:br>
            <a:r>
              <a:rPr lang="en-US" dirty="0"/>
              <a:t>as we forgive those who</a:t>
            </a:r>
            <a:br>
              <a:rPr lang="en-US" dirty="0"/>
            </a:br>
            <a:r>
              <a:rPr lang="en-US" dirty="0"/>
              <a:t>trespass against us.”</a:t>
            </a:r>
          </a:p>
          <a:p>
            <a:endParaRPr lang="en-US" dirty="0"/>
          </a:p>
          <a:p>
            <a:endParaRPr lang="en-US" dirty="0"/>
          </a:p>
          <a:p>
            <a:endParaRPr lang="en-US" dirty="0"/>
          </a:p>
        </p:txBody>
      </p:sp>
      <p:pic>
        <p:nvPicPr>
          <p:cNvPr id="5" name="Picture 4" descr="A picture containing building, outdoor, person, clothing&#10;&#10;Description automatically generated">
            <a:extLst>
              <a:ext uri="{FF2B5EF4-FFF2-40B4-BE49-F238E27FC236}">
                <a16:creationId xmlns:a16="http://schemas.microsoft.com/office/drawing/2014/main" id="{C39840E5-4D93-F14F-8DB7-D4DF04D0FABA}"/>
              </a:ext>
            </a:extLst>
          </p:cNvPr>
          <p:cNvPicPr>
            <a:picLocks noChangeAspect="1"/>
          </p:cNvPicPr>
          <p:nvPr/>
        </p:nvPicPr>
        <p:blipFill rotWithShape="1">
          <a:blip r:embed="rId3">
            <a:extLst>
              <a:ext uri="{28A0092B-C50C-407E-A947-70E740481C1C}">
                <a14:useLocalDpi xmlns:a14="http://schemas.microsoft.com/office/drawing/2010/main" val="0"/>
              </a:ext>
            </a:extLst>
          </a:blip>
          <a:srcRect l="-1520" r="25539"/>
          <a:stretch/>
        </p:blipFill>
        <p:spPr>
          <a:xfrm>
            <a:off x="5315612" y="2845799"/>
            <a:ext cx="3828388" cy="3359102"/>
          </a:xfrm>
          <a:prstGeom prst="rect">
            <a:avLst/>
          </a:prstGeom>
        </p:spPr>
      </p:pic>
    </p:spTree>
    <p:extLst>
      <p:ext uri="{BB962C8B-B14F-4D97-AF65-F5344CB8AC3E}">
        <p14:creationId xmlns:p14="http://schemas.microsoft.com/office/powerpoint/2010/main" val="24872621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con&#10;&#10;Description automatically generated">
            <a:extLst>
              <a:ext uri="{FF2B5EF4-FFF2-40B4-BE49-F238E27FC236}">
                <a16:creationId xmlns:a16="http://schemas.microsoft.com/office/drawing/2014/main" id="{82A96EAF-AA83-8B4C-AEDD-FBB1686F48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95400"/>
            <a:ext cx="1752600" cy="1752600"/>
          </a:xfrm>
          <a:prstGeom prst="rect">
            <a:avLst/>
          </a:prstGeom>
        </p:spPr>
      </p:pic>
      <p:sp>
        <p:nvSpPr>
          <p:cNvPr id="7" name="Title 1">
            <a:extLst>
              <a:ext uri="{FF2B5EF4-FFF2-40B4-BE49-F238E27FC236}">
                <a16:creationId xmlns:a16="http://schemas.microsoft.com/office/drawing/2014/main" id="{65ECC9B2-7B45-A44C-BECE-3C639C66E72A}"/>
              </a:ext>
            </a:extLst>
          </p:cNvPr>
          <p:cNvSpPr txBox="1">
            <a:spLocks/>
          </p:cNvSpPr>
          <p:nvPr/>
        </p:nvSpPr>
        <p:spPr>
          <a:xfrm>
            <a:off x="2590800" y="1371600"/>
            <a:ext cx="5867400" cy="5334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dirty="0"/>
              <a:t>Discuss: Forgiveness</a:t>
            </a:r>
          </a:p>
        </p:txBody>
      </p:sp>
      <p:sp>
        <p:nvSpPr>
          <p:cNvPr id="8" name="Content Placeholder 2">
            <a:extLst>
              <a:ext uri="{FF2B5EF4-FFF2-40B4-BE49-F238E27FC236}">
                <a16:creationId xmlns:a16="http://schemas.microsoft.com/office/drawing/2014/main" id="{A2B26133-4473-3840-905B-92EB4C1BA9A5}"/>
              </a:ext>
            </a:extLst>
          </p:cNvPr>
          <p:cNvSpPr txBox="1">
            <a:spLocks/>
          </p:cNvSpPr>
          <p:nvPr/>
        </p:nvSpPr>
        <p:spPr>
          <a:xfrm>
            <a:off x="2743200" y="1994388"/>
            <a:ext cx="4876800" cy="286922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4000"/>
              </a:lnSpc>
              <a:buNone/>
            </a:pPr>
            <a:r>
              <a:rPr lang="en-US" dirty="0"/>
              <a:t>Why are receiving forgiveness from God and our willingness</a:t>
            </a:r>
            <a:br>
              <a:rPr lang="en-US" dirty="0"/>
            </a:br>
            <a:r>
              <a:rPr lang="en-US" dirty="0"/>
              <a:t>to forgive others spiritually connected and inseparable?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62400" y="762000"/>
            <a:ext cx="7239000" cy="1295400"/>
          </a:xfrm>
        </p:spPr>
        <p:txBody>
          <a:bodyPr>
            <a:normAutofit/>
          </a:bodyPr>
          <a:lstStyle/>
          <a:p>
            <a:r>
              <a:rPr lang="en-US" dirty="0"/>
              <a:t>Seeking Forgiveness</a:t>
            </a:r>
            <a:br>
              <a:rPr lang="en-US" dirty="0"/>
            </a:br>
            <a:r>
              <a:rPr lang="en-US" dirty="0"/>
              <a:t>from God</a:t>
            </a:r>
          </a:p>
        </p:txBody>
      </p:sp>
      <p:sp>
        <p:nvSpPr>
          <p:cNvPr id="3" name="Content Placeholder 2"/>
          <p:cNvSpPr>
            <a:spLocks noGrp="1"/>
          </p:cNvSpPr>
          <p:nvPr>
            <p:ph idx="1"/>
          </p:nvPr>
        </p:nvSpPr>
        <p:spPr>
          <a:xfrm>
            <a:off x="3962400" y="1981200"/>
            <a:ext cx="4800600" cy="4419600"/>
          </a:xfrm>
        </p:spPr>
        <p:txBody>
          <a:bodyPr>
            <a:noAutofit/>
          </a:bodyPr>
          <a:lstStyle/>
          <a:p>
            <a:pPr marL="228600" indent="-228600">
              <a:lnSpc>
                <a:spcPct val="114000"/>
              </a:lnSpc>
            </a:pPr>
            <a:r>
              <a:rPr lang="en-US" sz="2000" dirty="0"/>
              <a:t>Our relationship with God suffers</a:t>
            </a:r>
            <a:br>
              <a:rPr lang="en-US" sz="2000" dirty="0"/>
            </a:br>
            <a:r>
              <a:rPr lang="en-US" sz="2000" dirty="0"/>
              <a:t>when we are in a state of sin.</a:t>
            </a:r>
          </a:p>
          <a:p>
            <a:pPr marL="228600" indent="-228600">
              <a:lnSpc>
                <a:spcPct val="114000"/>
              </a:lnSpc>
            </a:pPr>
            <a:r>
              <a:rPr lang="en-US" sz="2000" b="1" dirty="0"/>
              <a:t>Contrition</a:t>
            </a:r>
            <a:r>
              <a:rPr lang="en-US" sz="2000" dirty="0"/>
              <a:t> is recognizing our sin</a:t>
            </a:r>
            <a:br>
              <a:rPr lang="en-US" sz="2000" dirty="0"/>
            </a:br>
            <a:r>
              <a:rPr lang="en-US" sz="2000" dirty="0"/>
              <a:t>and committing not to sin again.</a:t>
            </a:r>
          </a:p>
          <a:p>
            <a:pPr marL="228600" indent="-228600">
              <a:lnSpc>
                <a:spcPct val="114000"/>
              </a:lnSpc>
            </a:pPr>
            <a:r>
              <a:rPr lang="en-US" sz="2000" dirty="0"/>
              <a:t>We confess venial sins in prayer, asking for God’s forgiveness.</a:t>
            </a:r>
          </a:p>
          <a:p>
            <a:pPr marL="228600" indent="-228600">
              <a:lnSpc>
                <a:spcPct val="114000"/>
              </a:lnSpc>
            </a:pPr>
            <a:r>
              <a:rPr lang="en-US" sz="2000" dirty="0"/>
              <a:t>With mortal sin, we confess our</a:t>
            </a:r>
            <a:br>
              <a:rPr lang="en-US" sz="2000" dirty="0"/>
            </a:br>
            <a:r>
              <a:rPr lang="en-US" sz="2000" dirty="0"/>
              <a:t>sin as soon as we can and receive absolution in the Sacrament of Penance and Reconciliation.</a:t>
            </a:r>
          </a:p>
        </p:txBody>
      </p:sp>
      <p:pic>
        <p:nvPicPr>
          <p:cNvPr id="6" name="Picture 5" descr="A building next to a fireplace&#10;&#10;Description automatically generated">
            <a:extLst>
              <a:ext uri="{FF2B5EF4-FFF2-40B4-BE49-F238E27FC236}">
                <a16:creationId xmlns:a16="http://schemas.microsoft.com/office/drawing/2014/main" id="{40E7A0B1-F83D-CE4A-8008-2BC892EAA00E}"/>
              </a:ext>
            </a:extLst>
          </p:cNvPr>
          <p:cNvPicPr>
            <a:picLocks noChangeAspect="1"/>
          </p:cNvPicPr>
          <p:nvPr/>
        </p:nvPicPr>
        <p:blipFill rotWithShape="1">
          <a:blip r:embed="rId3">
            <a:extLst>
              <a:ext uri="{28A0092B-C50C-407E-A947-70E740481C1C}">
                <a14:useLocalDpi xmlns:a14="http://schemas.microsoft.com/office/drawing/2010/main" val="0"/>
              </a:ext>
            </a:extLst>
          </a:blip>
          <a:srcRect r="33149"/>
          <a:stretch/>
        </p:blipFill>
        <p:spPr>
          <a:xfrm>
            <a:off x="0" y="1014103"/>
            <a:ext cx="3527826" cy="44196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914400"/>
            <a:ext cx="8229600" cy="990600"/>
          </a:xfrm>
        </p:spPr>
        <p:txBody>
          <a:bodyPr>
            <a:normAutofit/>
          </a:bodyPr>
          <a:lstStyle/>
          <a:p>
            <a:pPr algn="ctr"/>
            <a:r>
              <a:rPr lang="en-US" dirty="0"/>
              <a:t>Seeking Forgiveness from Others</a:t>
            </a:r>
          </a:p>
        </p:txBody>
      </p:sp>
      <p:sp>
        <p:nvSpPr>
          <p:cNvPr id="3" name="Content Placeholder 2"/>
          <p:cNvSpPr>
            <a:spLocks noGrp="1"/>
          </p:cNvSpPr>
          <p:nvPr>
            <p:ph idx="1"/>
          </p:nvPr>
        </p:nvSpPr>
        <p:spPr>
          <a:xfrm>
            <a:off x="5050420" y="2009207"/>
            <a:ext cx="3886200" cy="4520101"/>
          </a:xfrm>
        </p:spPr>
        <p:txBody>
          <a:bodyPr>
            <a:normAutofit/>
          </a:bodyPr>
          <a:lstStyle/>
          <a:p>
            <a:pPr marL="228600" indent="-228600">
              <a:lnSpc>
                <a:spcPct val="114000"/>
              </a:lnSpc>
            </a:pPr>
            <a:r>
              <a:rPr lang="en-US" sz="2000" dirty="0"/>
              <a:t>When we have harmed another person through our sin, we must seek to repair</a:t>
            </a:r>
            <a:br>
              <a:rPr lang="en-US" sz="2000" dirty="0"/>
            </a:br>
            <a:r>
              <a:rPr lang="en-US" sz="2000" dirty="0"/>
              <a:t>the harm.</a:t>
            </a:r>
          </a:p>
          <a:p>
            <a:pPr marL="228600" indent="-228600">
              <a:lnSpc>
                <a:spcPct val="114000"/>
              </a:lnSpc>
            </a:pPr>
            <a:r>
              <a:rPr lang="en-US" sz="2000" dirty="0"/>
              <a:t>Repairing the harm usually involves giving a sincere, humble apology and expression of sorrow.</a:t>
            </a:r>
          </a:p>
          <a:p>
            <a:pPr marL="228600" indent="-228600">
              <a:lnSpc>
                <a:spcPct val="114000"/>
              </a:lnSpc>
            </a:pPr>
            <a:r>
              <a:rPr lang="en-US" sz="2000" dirty="0"/>
              <a:t>We may also need to make reparation in some concrete way.</a:t>
            </a:r>
          </a:p>
        </p:txBody>
      </p:sp>
      <p:pic>
        <p:nvPicPr>
          <p:cNvPr id="5" name="Picture 4" descr="A couple of people posing for the camera&#10;&#10;Description automatically generated">
            <a:extLst>
              <a:ext uri="{FF2B5EF4-FFF2-40B4-BE49-F238E27FC236}">
                <a16:creationId xmlns:a16="http://schemas.microsoft.com/office/drawing/2014/main" id="{2E554FAE-2475-E543-9C1F-4E4D519860F9}"/>
              </a:ext>
            </a:extLst>
          </p:cNvPr>
          <p:cNvPicPr>
            <a:picLocks noChangeAspect="1"/>
          </p:cNvPicPr>
          <p:nvPr/>
        </p:nvPicPr>
        <p:blipFill rotWithShape="1">
          <a:blip r:embed="rId3">
            <a:extLst>
              <a:ext uri="{28A0092B-C50C-407E-A947-70E740481C1C}">
                <a14:useLocalDpi xmlns:a14="http://schemas.microsoft.com/office/drawing/2010/main" val="0"/>
              </a:ext>
            </a:extLst>
          </a:blip>
          <a:srcRect l="6133" r="2887"/>
          <a:stretch/>
        </p:blipFill>
        <p:spPr>
          <a:xfrm>
            <a:off x="457200" y="2057400"/>
            <a:ext cx="4419600" cy="3238535"/>
          </a:xfrm>
          <a:prstGeom prst="rect">
            <a:avLst/>
          </a:prstGeom>
        </p:spPr>
      </p:pic>
    </p:spTree>
  </p:cSld>
  <p:clrMapOvr>
    <a:masterClrMapping/>
  </p:clrMapOvr>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TotalTime>
  <Words>1615</Words>
  <Application>Microsoft Office PowerPoint</Application>
  <PresentationFormat>On-screen Show (4:3)</PresentationFormat>
  <Paragraphs>121</Paragraphs>
  <Slides>15</Slides>
  <Notes>14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LIC Presentation template</vt:lpstr>
      <vt:lpstr>Forgiveness and Reconciliation</vt:lpstr>
      <vt:lpstr>PowerPoint Presentation</vt:lpstr>
      <vt:lpstr>Seeking and Giving Forgiveness</vt:lpstr>
      <vt:lpstr>Forgiveness in the Old Testament</vt:lpstr>
      <vt:lpstr>Jesus on Forgiveness</vt:lpstr>
      <vt:lpstr>Jesus on God’s Forgiveness</vt:lpstr>
      <vt:lpstr>PowerPoint Presentation</vt:lpstr>
      <vt:lpstr>Seeking Forgiveness from God</vt:lpstr>
      <vt:lpstr>Seeking Forgiveness from Others</vt:lpstr>
      <vt:lpstr>PowerPoint Presentation</vt:lpstr>
      <vt:lpstr>Granting Forgiveness</vt:lpstr>
      <vt:lpstr>The Effects of Failing to Forgive</vt:lpstr>
      <vt:lpstr>Moving from Hurt and Resentment to Forgiveness and Healing</vt:lpstr>
      <vt:lpstr>PowerPoint Presentation</vt:lpstr>
      <vt:lpstr>Acknowledgment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Forgiveness and Reconciliation</dc:title>
  <dc:creator>Jill Johnson</dc:creator>
  <cp:lastModifiedBy>Becky Gochanour</cp:lastModifiedBy>
  <cp:revision>32</cp:revision>
  <dcterms:created xsi:type="dcterms:W3CDTF">2020-11-17T19:43:09Z</dcterms:created>
  <dcterms:modified xsi:type="dcterms:W3CDTF">2020-12-04T19:13:35Z</dcterms:modified>
</cp:coreProperties>
</file>